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4" r:id="rId3"/>
    <p:sldId id="258" r:id="rId4"/>
    <p:sldId id="260" r:id="rId5"/>
    <p:sldId id="261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1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67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214200-B2DF-451E-B5F8-C26F5F54101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705C3E3-D5A4-4107-A5C6-AAC8E74D202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4179D1-459D-4197-B9ED-20DB5E9C12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13660-8680-4A4D-9FC7-1D6958714586}" type="datetimeFigureOut">
              <a:rPr lang="en-US" smtClean="0"/>
              <a:t>3/18/2019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5BE0E9-2A21-4696-B3F3-E9C5B83D2B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653532-6D77-47EA-BB70-FACBACB5FF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EE145-44DC-46B2-A33D-B195B1975B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59286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E8651A-2A68-4B05-9FCF-73EFB4CB86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9DDDFD3-B1C5-432F-B597-8EFD723B438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F16FF7-4E15-4958-975C-C97BD4378E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13660-8680-4A4D-9FC7-1D6958714586}" type="datetimeFigureOut">
              <a:rPr lang="en-US" smtClean="0"/>
              <a:t>3/18/2019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2F5C17-0BBD-46C0-90F6-BC208C251E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FE2D03-4C9D-44E6-808A-CF0202956E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EE145-44DC-46B2-A33D-B195B1975B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42976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8D8CD7E-CF33-4165-ADEB-BC709030915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E0D67FF-1CFE-47D8-8A79-802DCE53B8A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71C4F2-BD4A-4FE6-970E-005FB977A9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13660-8680-4A4D-9FC7-1D6958714586}" type="datetimeFigureOut">
              <a:rPr lang="en-US" smtClean="0"/>
              <a:t>3/18/2019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B27292-0FDE-400B-8C19-DAFCA8B597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646B5E8-E6D6-41D6-B045-84DBF78EB1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EE145-44DC-46B2-A33D-B195B1975B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70332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5F9E77-2B4A-48A0-8983-9BD35099C9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CF80EA-7C61-4845-8503-22702FE429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4FFC6B2-AD58-40C4-88E0-3E080E8112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13660-8680-4A4D-9FC7-1D6958714586}" type="datetimeFigureOut">
              <a:rPr lang="en-US" smtClean="0"/>
              <a:t>3/18/2019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CFE704-3863-432D-9373-33844267B0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4888A0-52AB-438C-A3B2-8A75CCFF5E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EE145-44DC-46B2-A33D-B195B1975B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73054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747CFB-ABE2-4C67-8CC5-207EB999A9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75ADFA3-B7E3-4444-B4A1-4276459029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33D5B4-958E-40B4-9E8F-13E16BA21D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13660-8680-4A4D-9FC7-1D6958714586}" type="datetimeFigureOut">
              <a:rPr lang="en-US" smtClean="0"/>
              <a:t>3/18/2019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807C63-758C-4916-984F-06986D44C3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8EA473-734B-469C-BBFF-D89EA4F331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EE145-44DC-46B2-A33D-B195B1975B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31866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F77FA0-B5CA-49DC-A3BC-8629BB5492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BE1420-F823-48C9-B65B-793EB545BB8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429686D-F975-427C-A7C5-398D44A6886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51CD7A9-8DA8-4B17-B8C0-DB03C45542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13660-8680-4A4D-9FC7-1D6958714586}" type="datetimeFigureOut">
              <a:rPr lang="en-US" smtClean="0"/>
              <a:t>3/18/2019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ACE1C4C-E2F8-436C-BB06-AE87034A3D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1EF2618-7F8A-4A3F-AA72-90C28D5D6B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EE145-44DC-46B2-A33D-B195B1975B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7070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08D49E-9244-4E04-87B1-806C77B03F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8BC2C33-2BED-48C9-A85B-CBA627E9DF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D085F46-8D43-454B-BD03-42740A354A0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57D287A-6892-4EA9-96EE-B10088AD16F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902548B-6D48-49C1-BA24-0D4F7137705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64277D9-42C6-4CC8-BE4F-4145676CEF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13660-8680-4A4D-9FC7-1D6958714586}" type="datetimeFigureOut">
              <a:rPr lang="en-US" smtClean="0"/>
              <a:t>3/18/2019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B305D95-AA36-46D6-9B39-8CF9E79FFF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CA01EDC-D238-4C3E-9C57-422990EA4C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EE145-44DC-46B2-A33D-B195B1975B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37637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FB1CF9-E6B7-46E4-B94E-C14F053EF9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D8F7031-59AC-47C8-98B6-9FA2568D0C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13660-8680-4A4D-9FC7-1D6958714586}" type="datetimeFigureOut">
              <a:rPr lang="en-US" smtClean="0"/>
              <a:t>3/18/2019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69CDB25-D14B-4D79-87B9-8015CB7419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488D57B-78FA-4982-BF00-5F9D650B4F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EE145-44DC-46B2-A33D-B195B1975B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11854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35B8FA9-A5FF-49F2-B5BC-7C83A2D813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13660-8680-4A4D-9FC7-1D6958714586}" type="datetimeFigureOut">
              <a:rPr lang="en-US" smtClean="0"/>
              <a:t>3/18/2019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74523E2-20EA-40D3-8810-B9E0772EBD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5D7643C-2A0E-47DC-9737-F4F4FFD8B7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EE145-44DC-46B2-A33D-B195B1975B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47513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F8996F-4B52-439B-9915-57B39C41F5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8EDEB7-2088-4D94-9B15-BCB59875F5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AFE2C01-7A99-4756-9EDA-7F0EDA1EFD3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58E54C4-4365-4B99-B654-8D50815F04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13660-8680-4A4D-9FC7-1D6958714586}" type="datetimeFigureOut">
              <a:rPr lang="en-US" smtClean="0"/>
              <a:t>3/18/2019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DCBF0A0-DBF7-4C30-B88A-DEFEC81DF2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1ECDC87-F95C-4DDE-8FA4-8AB2875F26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EE145-44DC-46B2-A33D-B195B1975B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62632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EF790B-79CA-48D6-9663-6A03A76261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7F2A593-84FE-47A1-9F62-5A56485DFC8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3D75DDC-9FBD-4CFA-88E9-A99BC937CC4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43121EF-5F69-41DA-811B-60C3DD5A1D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13660-8680-4A4D-9FC7-1D6958714586}" type="datetimeFigureOut">
              <a:rPr lang="en-US" smtClean="0"/>
              <a:t>3/18/2019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E9A8732-3B82-4060-A66F-8FEE35713F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E6E262B-22C8-4E14-ACF2-F609EFBA17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EE145-44DC-46B2-A33D-B195B1975B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52754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76034FE-5E14-4559-AADB-9D454480EB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580A917-AAE5-41C2-B2BE-5B84C8A70F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D182A4-096C-4626-B029-53D21B0C557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213660-8680-4A4D-9FC7-1D6958714586}" type="datetimeFigureOut">
              <a:rPr lang="en-US" smtClean="0"/>
              <a:t>3/18/2019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06681A-62AA-42E4-92A9-BF17B9190A9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E9FE88-D86B-4BD8-A6F6-08AEFE1E969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8EE145-44DC-46B2-A33D-B195B1975B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04852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B463C5-2F83-41DB-B375-B2AD097113F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71145" y="-90109"/>
            <a:ext cx="9144000" cy="1956022"/>
          </a:xfrm>
        </p:spPr>
        <p:txBody>
          <a:bodyPr>
            <a:normAutofit/>
          </a:bodyPr>
          <a:lstStyle/>
          <a:p>
            <a:r>
              <a:rPr lang="en-US" sz="3200" dirty="0"/>
              <a:t>Society of American Military Engineers</a:t>
            </a:r>
            <a:br>
              <a:rPr lang="en-US" sz="3200" dirty="0"/>
            </a:br>
            <a:r>
              <a:rPr lang="en-US" sz="3200" b="1" dirty="0"/>
              <a:t>Tulsa Post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C3CF396-68E6-4ECD-A131-D6306912DB9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549634"/>
            <a:ext cx="9144000" cy="2927291"/>
          </a:xfrm>
        </p:spPr>
        <p:txBody>
          <a:bodyPr>
            <a:normAutofit fontScale="32500" lnSpcReduction="20000"/>
          </a:bodyPr>
          <a:lstStyle/>
          <a:p>
            <a:r>
              <a:rPr lang="en-US" sz="9800" dirty="0"/>
              <a:t>Industry-Government Collaboration Workshop</a:t>
            </a:r>
          </a:p>
          <a:p>
            <a:r>
              <a:rPr lang="en-US" sz="9800" b="1" dirty="0"/>
              <a:t>“Cost Engineering”</a:t>
            </a:r>
          </a:p>
          <a:p>
            <a:r>
              <a:rPr lang="en-US" sz="6200" dirty="0"/>
              <a:t>19 March 2019</a:t>
            </a:r>
          </a:p>
          <a:p>
            <a:endParaRPr lang="en-US" sz="6200" dirty="0"/>
          </a:p>
          <a:p>
            <a:endParaRPr lang="en-US" dirty="0"/>
          </a:p>
          <a:p>
            <a:r>
              <a:rPr lang="en-US" sz="18500" dirty="0">
                <a:solidFill>
                  <a:srgbClr val="0070C0"/>
                </a:solidFill>
              </a:rPr>
              <a:t>Welcome</a:t>
            </a:r>
          </a:p>
        </p:txBody>
      </p:sp>
      <p:pic>
        <p:nvPicPr>
          <p:cNvPr id="5" name="Picture 4" descr="A close up of a sign&#10;&#10;Description automatically generated">
            <a:extLst>
              <a:ext uri="{FF2B5EF4-FFF2-40B4-BE49-F238E27FC236}">
                <a16:creationId xmlns:a16="http://schemas.microsoft.com/office/drawing/2014/main" id="{0223A83A-9848-4D87-874C-4516F4D1D26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7058" y="278302"/>
            <a:ext cx="1971950" cy="1105054"/>
          </a:xfrm>
          <a:prstGeom prst="rect">
            <a:avLst/>
          </a:prstGeom>
        </p:spPr>
      </p:pic>
      <p:pic>
        <p:nvPicPr>
          <p:cNvPr id="7" name="Picture 6" descr="A picture containing object&#10;&#10;Description automatically generated">
            <a:extLst>
              <a:ext uri="{FF2B5EF4-FFF2-40B4-BE49-F238E27FC236}">
                <a16:creationId xmlns:a16="http://schemas.microsoft.com/office/drawing/2014/main" id="{ADA49A01-6431-46AF-AFC4-DDAE6DB39E7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05545" y="278302"/>
            <a:ext cx="1219200" cy="1219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05367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close up of a sign&#10;&#10;Description automatically generated">
            <a:extLst>
              <a:ext uri="{FF2B5EF4-FFF2-40B4-BE49-F238E27FC236}">
                <a16:creationId xmlns:a16="http://schemas.microsoft.com/office/drawing/2014/main" id="{0223A83A-9848-4D87-874C-4516F4D1D26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7058" y="278302"/>
            <a:ext cx="1971950" cy="1105054"/>
          </a:xfrm>
          <a:prstGeom prst="rect">
            <a:avLst/>
          </a:prstGeom>
        </p:spPr>
      </p:pic>
      <p:pic>
        <p:nvPicPr>
          <p:cNvPr id="7" name="Picture 6" descr="A picture containing object&#10;&#10;Description automatically generated">
            <a:extLst>
              <a:ext uri="{FF2B5EF4-FFF2-40B4-BE49-F238E27FC236}">
                <a16:creationId xmlns:a16="http://schemas.microsoft.com/office/drawing/2014/main" id="{ADA49A01-6431-46AF-AFC4-DDAE6DB39E7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05545" y="278302"/>
            <a:ext cx="1219200" cy="121920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CECDC18F-3501-41BA-BB49-395C47402915}"/>
              </a:ext>
            </a:extLst>
          </p:cNvPr>
          <p:cNvSpPr txBox="1"/>
          <p:nvPr/>
        </p:nvSpPr>
        <p:spPr>
          <a:xfrm>
            <a:off x="1007955" y="912204"/>
            <a:ext cx="9807190" cy="52721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lvl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3200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Challenge:</a:t>
            </a:r>
          </a:p>
          <a:p>
            <a:pPr marR="0" lvl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2800" i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0" lvl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800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Independent </a:t>
            </a:r>
            <a:r>
              <a:rPr lang="en-US" sz="2800" b="1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cost estimates</a:t>
            </a:r>
            <a:r>
              <a:rPr lang="en-US" sz="2800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acceptable </a:t>
            </a:r>
            <a:r>
              <a:rPr lang="en-US" sz="2800" b="1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construction pricing</a:t>
            </a:r>
            <a:r>
              <a:rPr lang="en-US" sz="2800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and the </a:t>
            </a:r>
            <a:r>
              <a:rPr lang="en-US" sz="2800" b="1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authorized amount </a:t>
            </a:r>
            <a:r>
              <a:rPr lang="en-US" sz="2800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for projects often vary to the extent the project is not awardable without significant delay or re-work.</a:t>
            </a:r>
          </a:p>
          <a:p>
            <a:pPr marR="0" lvl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0" lvl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3200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 What?</a:t>
            </a:r>
          </a:p>
          <a:p>
            <a:pPr marR="0" lvl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800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Delays or cancellation of these projects put our Nation at risk in many ways.</a:t>
            </a:r>
          </a:p>
          <a:p>
            <a:pPr marL="1371600" marR="0" indent="-13716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i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1822845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close up of a sign&#10;&#10;Description automatically generated">
            <a:extLst>
              <a:ext uri="{FF2B5EF4-FFF2-40B4-BE49-F238E27FC236}">
                <a16:creationId xmlns:a16="http://schemas.microsoft.com/office/drawing/2014/main" id="{0223A83A-9848-4D87-874C-4516F4D1D26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7058" y="278302"/>
            <a:ext cx="1971950" cy="1105054"/>
          </a:xfrm>
          <a:prstGeom prst="rect">
            <a:avLst/>
          </a:prstGeom>
        </p:spPr>
      </p:pic>
      <p:pic>
        <p:nvPicPr>
          <p:cNvPr id="7" name="Picture 6" descr="A picture containing object&#10;&#10;Description automatically generated">
            <a:extLst>
              <a:ext uri="{FF2B5EF4-FFF2-40B4-BE49-F238E27FC236}">
                <a16:creationId xmlns:a16="http://schemas.microsoft.com/office/drawing/2014/main" id="{ADA49A01-6431-46AF-AFC4-DDAE6DB39E7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05545" y="278302"/>
            <a:ext cx="1219200" cy="121920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CECDC18F-3501-41BA-BB49-395C47402915}"/>
              </a:ext>
            </a:extLst>
          </p:cNvPr>
          <p:cNvSpPr txBox="1"/>
          <p:nvPr/>
        </p:nvSpPr>
        <p:spPr>
          <a:xfrm>
            <a:off x="1477107" y="1145843"/>
            <a:ext cx="9807190" cy="51634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sz="28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Agenda</a:t>
            </a:r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371600" marR="0" indent="-13716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i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0900-0930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Welcome and Opening Remarks, Sponsor Spotlight, Raffle Drawing #1</a:t>
            </a:r>
          </a:p>
          <a:p>
            <a:pPr marL="1371600" marR="0" indent="-13716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i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0930-0940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Remarks from SAME HQ </a:t>
            </a:r>
          </a:p>
          <a:p>
            <a:pPr marL="1371600" marR="0" indent="-13716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i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0945-0950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Introduction of A. Lanphere </a:t>
            </a:r>
          </a:p>
          <a:p>
            <a:pPr marL="1371600" marR="0" indent="-13716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i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0950-1015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	USACE Trend Analysis and Problem Statement </a:t>
            </a:r>
          </a:p>
          <a:p>
            <a:pPr marL="1371600" marR="0" indent="-13716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i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1015-1025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Break </a:t>
            </a:r>
          </a:p>
          <a:p>
            <a:pPr marL="1371600" marR="0" indent="-13716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i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1025-1120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Government Challenges Panel Discussion (Introduction of Panel Members) </a:t>
            </a:r>
          </a:p>
          <a:p>
            <a:pPr marL="1714500" lvl="3" indent="-342900">
              <a:lnSpc>
                <a:spcPct val="105000"/>
              </a:lnSpc>
              <a:buFont typeface="Symbol" panose="05050102010706020507" pitchFamily="18" charset="2"/>
              <a:buChar char=""/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Cost Challenges to Project Execution </a:t>
            </a:r>
          </a:p>
          <a:p>
            <a:pPr marL="1714500" lvl="3" indent="-342900">
              <a:lnSpc>
                <a:spcPct val="105000"/>
              </a:lnSpc>
              <a:buFont typeface="Symbol" panose="05050102010706020507" pitchFamily="18" charset="2"/>
              <a:buChar char=""/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USACE District Program/Project Mgmt. Perspectives </a:t>
            </a:r>
            <a:r>
              <a:rPr lang="en-US" i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714500" lvl="3" indent="-342900">
              <a:lnSpc>
                <a:spcPct val="105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USACE District E&amp;C Perspectives </a:t>
            </a:r>
          </a:p>
          <a:p>
            <a:pPr marL="1371600" marR="0" indent="-13716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i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1120-1150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Government Challenges Panel Q&amp;A</a:t>
            </a:r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217458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close up of a sign&#10;&#10;Description automatically generated">
            <a:extLst>
              <a:ext uri="{FF2B5EF4-FFF2-40B4-BE49-F238E27FC236}">
                <a16:creationId xmlns:a16="http://schemas.microsoft.com/office/drawing/2014/main" id="{0223A83A-9848-4D87-874C-4516F4D1D26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7058" y="278302"/>
            <a:ext cx="1971950" cy="1105054"/>
          </a:xfrm>
          <a:prstGeom prst="rect">
            <a:avLst/>
          </a:prstGeom>
        </p:spPr>
      </p:pic>
      <p:pic>
        <p:nvPicPr>
          <p:cNvPr id="7" name="Picture 6" descr="A picture containing object&#10;&#10;Description automatically generated">
            <a:extLst>
              <a:ext uri="{FF2B5EF4-FFF2-40B4-BE49-F238E27FC236}">
                <a16:creationId xmlns:a16="http://schemas.microsoft.com/office/drawing/2014/main" id="{ADA49A01-6431-46AF-AFC4-DDAE6DB39E7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05545" y="278302"/>
            <a:ext cx="1219200" cy="121920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CECDC18F-3501-41BA-BB49-395C47402915}"/>
              </a:ext>
            </a:extLst>
          </p:cNvPr>
          <p:cNvSpPr txBox="1"/>
          <p:nvPr/>
        </p:nvSpPr>
        <p:spPr>
          <a:xfrm>
            <a:off x="1353682" y="1155891"/>
            <a:ext cx="9807190" cy="52245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sz="28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Agenda (cont’d)</a:t>
            </a:r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371600" marR="0" indent="-13716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371600" marR="0" indent="-13716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i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1150-1230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Break/Working Lunch/Sponsor Spotlights, Raffle Drawing #2 </a:t>
            </a:r>
          </a:p>
          <a:p>
            <a:pPr marL="1371600" marR="0" indent="-13716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i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1230-1415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Industry Focus Group Discussion </a:t>
            </a:r>
          </a:p>
          <a:p>
            <a:pPr marL="1657350" lvl="3" indent="-285750">
              <a:lnSpc>
                <a:spcPct val="105000"/>
              </a:lnSpc>
              <a:buFont typeface="Courier New" panose="02070309020205020404" pitchFamily="49" charset="0"/>
              <a:buChar char="o"/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Challenges during Design Development</a:t>
            </a:r>
          </a:p>
          <a:p>
            <a:pPr marL="1657350" lvl="3" indent="-285750">
              <a:lnSpc>
                <a:spcPct val="105000"/>
              </a:lnSpc>
              <a:buFont typeface="Courier New" panose="02070309020205020404" pitchFamily="49" charset="0"/>
              <a:buChar char="o"/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Understanding and Estimating Risks</a:t>
            </a:r>
          </a:p>
          <a:p>
            <a:pPr marL="1657350" lvl="3" indent="-285750">
              <a:lnSpc>
                <a:spcPct val="105000"/>
              </a:lnSpc>
              <a:buFont typeface="Courier New" panose="02070309020205020404" pitchFamily="49" charset="0"/>
              <a:buChar char="o"/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Challenging Trades</a:t>
            </a:r>
          </a:p>
          <a:p>
            <a:pPr marL="1657350" lvl="3" indent="-285750">
              <a:lnSpc>
                <a:spcPct val="105000"/>
              </a:lnSpc>
              <a:buFont typeface="Courier New" panose="02070309020205020404" pitchFamily="49" charset="0"/>
              <a:buChar char="o"/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Construction market trends and potential impacts to cost estimates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i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1415-1445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Industry Challenges Panel Q&amp;A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i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1445-1500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Break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i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1500-1545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Path Forward  </a:t>
            </a:r>
          </a:p>
          <a:p>
            <a:pPr marL="457200" marR="0" indent="-4572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i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1545-1600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Wrap up, Raffle Drawing #3, Future Tulsa Post Events &amp; Adjourn </a:t>
            </a:r>
            <a:r>
              <a:rPr lang="en-US" i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		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2537208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close up of a sign&#10;&#10;Description automatically generated">
            <a:extLst>
              <a:ext uri="{FF2B5EF4-FFF2-40B4-BE49-F238E27FC236}">
                <a16:creationId xmlns:a16="http://schemas.microsoft.com/office/drawing/2014/main" id="{0223A83A-9848-4D87-874C-4516F4D1D26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7058" y="278302"/>
            <a:ext cx="1971950" cy="1105054"/>
          </a:xfrm>
          <a:prstGeom prst="rect">
            <a:avLst/>
          </a:prstGeom>
        </p:spPr>
      </p:pic>
      <p:pic>
        <p:nvPicPr>
          <p:cNvPr id="7" name="Picture 6" descr="A picture containing object&#10;&#10;Description automatically generated">
            <a:extLst>
              <a:ext uri="{FF2B5EF4-FFF2-40B4-BE49-F238E27FC236}">
                <a16:creationId xmlns:a16="http://schemas.microsoft.com/office/drawing/2014/main" id="{ADA49A01-6431-46AF-AFC4-DDAE6DB39E7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05545" y="278302"/>
            <a:ext cx="1219200" cy="121920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CECDC18F-3501-41BA-BB49-395C47402915}"/>
              </a:ext>
            </a:extLst>
          </p:cNvPr>
          <p:cNvSpPr txBox="1"/>
          <p:nvPr/>
        </p:nvSpPr>
        <p:spPr>
          <a:xfrm>
            <a:off x="1007955" y="1728614"/>
            <a:ext cx="9807190" cy="31860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sz="4000" b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Takeaway Goals</a:t>
            </a:r>
            <a:r>
              <a:rPr lang="en-US" sz="4000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</a:p>
          <a:p>
            <a:pPr marL="1371600" marR="0" indent="-13716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Increased awareness and need for collaboration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Improved synergy - Industry and Government addressing issues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Courier New" panose="02070309020205020404" pitchFamily="49" charset="0"/>
              <a:buChar char="o"/>
            </a:pPr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Tangible actions for further development </a:t>
            </a:r>
          </a:p>
          <a:p>
            <a:pPr marL="1371600" marR="0" indent="-13716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i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7664228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77</TotalTime>
  <Words>97</Words>
  <Application>Microsoft Office PowerPoint</Application>
  <PresentationFormat>Widescreen</PresentationFormat>
  <Paragraphs>45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Calibri</vt:lpstr>
      <vt:lpstr>Calibri Light</vt:lpstr>
      <vt:lpstr>Courier New</vt:lpstr>
      <vt:lpstr>Symbol</vt:lpstr>
      <vt:lpstr>Office Theme</vt:lpstr>
      <vt:lpstr>Society of American Military Engineers Tulsa Post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Society of American Military Engineers Tulsa Post</dc:title>
  <dc:creator>Clif Warren</dc:creator>
  <cp:lastModifiedBy>Clif Warren</cp:lastModifiedBy>
  <cp:revision>3</cp:revision>
  <dcterms:created xsi:type="dcterms:W3CDTF">2019-03-16T09:34:57Z</dcterms:created>
  <dcterms:modified xsi:type="dcterms:W3CDTF">2019-03-18T14:53:26Z</dcterms:modified>
</cp:coreProperties>
</file>